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F0"/>
    <a:srgbClr val="ADADE5"/>
    <a:srgbClr val="A0A0E0"/>
    <a:srgbClr val="8080D6"/>
    <a:srgbClr val="D889FF"/>
    <a:srgbClr val="89E0FF"/>
    <a:srgbClr val="FF9797"/>
    <a:srgbClr val="FFFF81"/>
    <a:srgbClr val="FFA161"/>
    <a:srgbClr val="9DE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7" d="100"/>
          <a:sy n="17" d="100"/>
        </p:scale>
        <p:origin x="1984" y="28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gif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gif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715527" y="6222970"/>
            <a:ext cx="8666312" cy="3929288"/>
            <a:chOff x="44654744" y="13611446"/>
            <a:chExt cx="8666312" cy="3929288"/>
          </a:xfrm>
        </p:grpSpPr>
        <p:pic>
          <p:nvPicPr>
            <p:cNvPr id="343" name="Picture 10" descr="Image result for macbook battery ic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4744" y="13611446"/>
              <a:ext cx="8666312" cy="392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4" name="Rectangle 343"/>
            <p:cNvSpPr/>
            <p:nvPr/>
          </p:nvSpPr>
          <p:spPr bwMode="auto">
            <a:xfrm>
              <a:off x="51054000" y="14446986"/>
              <a:ext cx="1572579" cy="23382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pic>
        <p:nvPicPr>
          <p:cNvPr id="337" name="Picture 10" descr="Image result for macbook battery i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3506" y="19127335"/>
            <a:ext cx="8666312" cy="39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927392" y="23706392"/>
            <a:ext cx="8666312" cy="3929288"/>
            <a:chOff x="12613791" y="20786889"/>
            <a:chExt cx="8666312" cy="3929288"/>
          </a:xfrm>
        </p:grpSpPr>
        <p:pic>
          <p:nvPicPr>
            <p:cNvPr id="334" name="Picture 10" descr="Image result for macbook battery ic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3791" y="20786889"/>
              <a:ext cx="8666312" cy="392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5" name="Rectangle 334"/>
            <p:cNvSpPr/>
            <p:nvPr/>
          </p:nvSpPr>
          <p:spPr bwMode="auto">
            <a:xfrm>
              <a:off x="17310378" y="21622429"/>
              <a:ext cx="3275248" cy="23382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230869" y="6222970"/>
            <a:ext cx="8666312" cy="3929288"/>
            <a:chOff x="2193925" y="6442507"/>
            <a:chExt cx="29176329" cy="16646093"/>
          </a:xfrm>
        </p:grpSpPr>
        <p:pic>
          <p:nvPicPr>
            <p:cNvPr id="65" name="Picture 10" descr="Image result for macbook battery ic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925" y="6442507"/>
              <a:ext cx="29176329" cy="1664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69"/>
            <p:cNvSpPr/>
            <p:nvPr/>
          </p:nvSpPr>
          <p:spPr bwMode="auto">
            <a:xfrm>
              <a:off x="10744200" y="9982200"/>
              <a:ext cx="18288000" cy="9906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 w="60325" cap="flat">
            <a:solidFill>
              <a:srgbClr val="DDDDDD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300" b="1" dirty="0">
                <a:solidFill>
                  <a:schemeClr val="tx1"/>
                </a:solidFill>
                <a:latin typeface="+mn-lt"/>
              </a:rPr>
              <a:t>Battery Capacity and Use</a:t>
            </a:r>
            <a:br>
              <a:rPr lang="en-US" altLang="en-US" sz="6000" dirty="0">
                <a:solidFill>
                  <a:schemeClr val="tx1"/>
                </a:solidFill>
                <a:latin typeface="+mn-lt"/>
              </a:rPr>
            </a:br>
            <a:r>
              <a:rPr lang="en-US" altLang="en-US" sz="7200" dirty="0">
                <a:solidFill>
                  <a:schemeClr val="tx1"/>
                </a:solidFill>
                <a:latin typeface="+mn-lt"/>
              </a:rPr>
              <a:t>Megan Stafford</a:t>
            </a:r>
            <a:br>
              <a:rPr lang="en-US" altLang="en-US" sz="7200" i="1" dirty="0">
                <a:solidFill>
                  <a:schemeClr val="tx1"/>
                </a:solidFill>
                <a:latin typeface="+mn-lt"/>
              </a:rPr>
            </a:br>
            <a:r>
              <a:rPr lang="en-US" altLang="en-US" sz="7200" dirty="0">
                <a:solidFill>
                  <a:schemeClr val="tx1"/>
                </a:solidFill>
                <a:latin typeface="+mn-lt"/>
              </a:rPr>
              <a:t>Holmes High School, Algebra II</a:t>
            </a: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8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>
              <a:latin typeface="+mn-lt"/>
            </a:endParaRPr>
          </a:p>
        </p:txBody>
      </p:sp>
      <p:sp>
        <p:nvSpPr>
          <p:cNvPr id="3088" name="Rectangle 43"/>
          <p:cNvSpPr>
            <a:spLocks noChangeArrowheads="1"/>
          </p:cNvSpPr>
          <p:nvPr/>
        </p:nvSpPr>
        <p:spPr bwMode="auto">
          <a:xfrm>
            <a:off x="41359818" y="1304924"/>
            <a:ext cx="459016" cy="55846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>
              <a:latin typeface="+mn-lt"/>
            </a:endParaRPr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82" y="1294718"/>
            <a:ext cx="495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64055"/>
            <a:ext cx="210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8010981" y="4886549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RET is funded by the National Science Foundation, grant # EEC-1710826</a:t>
            </a:r>
          </a:p>
        </p:txBody>
      </p:sp>
      <p:sp>
        <p:nvSpPr>
          <p:cNvPr id="3095" name="Rectangle 18"/>
          <p:cNvSpPr>
            <a:spLocks noChangeArrowheads="1"/>
          </p:cNvSpPr>
          <p:nvPr/>
        </p:nvSpPr>
        <p:spPr bwMode="auto">
          <a:xfrm>
            <a:off x="914400" y="990600"/>
            <a:ext cx="42062400" cy="31013400"/>
          </a:xfrm>
          <a:prstGeom prst="rect">
            <a:avLst/>
          </a:prstGeom>
          <a:noFill/>
          <a:ln w="76200" algn="ctr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806950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069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0695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0695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0695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600">
              <a:latin typeface="+mn-lt"/>
            </a:endParaRPr>
          </a:p>
        </p:txBody>
      </p:sp>
      <p:pic>
        <p:nvPicPr>
          <p:cNvPr id="1026" name="Picture 2" descr="Image result for holmes high schoo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977" y="1312522"/>
            <a:ext cx="2616959" cy="32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403800" y="23687412"/>
            <a:ext cx="12364625" cy="7782049"/>
            <a:chOff x="17203654" y="25956551"/>
            <a:chExt cx="10067375" cy="5171899"/>
          </a:xfrm>
        </p:grpSpPr>
        <p:grpSp>
          <p:nvGrpSpPr>
            <p:cNvPr id="15" name="Group 14"/>
            <p:cNvGrpSpPr/>
            <p:nvPr/>
          </p:nvGrpSpPr>
          <p:grpSpPr>
            <a:xfrm>
              <a:off x="19964400" y="26289000"/>
              <a:ext cx="6246050" cy="4449499"/>
              <a:chOff x="9803224" y="1599614"/>
              <a:chExt cx="6246050" cy="4449499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803224" y="1599614"/>
                <a:ext cx="6246050" cy="444830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12739688" y="1599614"/>
                <a:ext cx="385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15510936" y="2577168"/>
                <a:ext cx="231713" cy="2816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15701739" y="4628150"/>
                <a:ext cx="140382" cy="2143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12780794" y="6046731"/>
                <a:ext cx="221456" cy="23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10018998" y="4640747"/>
                <a:ext cx="143982" cy="2134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0127456" y="2649321"/>
                <a:ext cx="151226" cy="18104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/>
            <p:cNvCxnSpPr/>
            <p:nvPr/>
          </p:nvCxnSpPr>
          <p:spPr>
            <a:xfrm>
              <a:off x="19574007" y="26529067"/>
              <a:ext cx="874992" cy="144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125522" y="27088532"/>
              <a:ext cx="1961147" cy="2849244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1749954" y="27088535"/>
              <a:ext cx="2502177" cy="2849241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4" idx="1"/>
            </p:cNvCxnSpPr>
            <p:nvPr/>
          </p:nvCxnSpPr>
          <p:spPr>
            <a:xfrm flipH="1">
              <a:off x="21152075" y="28464122"/>
              <a:ext cx="380006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20443476" y="25961375"/>
              <a:ext cx="2318887" cy="1162250"/>
              <a:chOff x="3012438" y="18088"/>
              <a:chExt cx="2103122" cy="1097277"/>
            </a:xfrm>
            <a:solidFill>
              <a:srgbClr val="7030A0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8" name="Rounded Rectangle 27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1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Gather Information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3471348" y="25956551"/>
              <a:ext cx="2318887" cy="1162250"/>
              <a:chOff x="3012438" y="18088"/>
              <a:chExt cx="2103122" cy="1097277"/>
            </a:xfrm>
            <a:solidFill>
              <a:srgbClr val="C00000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1" name="Rounded Rectangle 30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ounded Rectangle 4"/>
              <p:cNvSpPr/>
              <p:nvPr/>
            </p:nvSpPr>
            <p:spPr>
              <a:xfrm>
                <a:off x="3066002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1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Identify Alternatives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4952142" y="27882997"/>
              <a:ext cx="2318887" cy="1162250"/>
              <a:chOff x="3012438" y="18088"/>
              <a:chExt cx="2103122" cy="1097277"/>
            </a:xfr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4" name="Rounded Rectangle 33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1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Select Solutions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7211307" y="25962378"/>
              <a:ext cx="2414335" cy="1162250"/>
              <a:chOff x="3012438" y="18088"/>
              <a:chExt cx="2103122" cy="1097277"/>
            </a:xfrm>
            <a:solidFill>
              <a:srgbClr val="002060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7" name="Rounded Rectangle 36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1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Identify and Define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3472446" y="29966200"/>
              <a:ext cx="2318887" cy="1162250"/>
              <a:chOff x="3012438" y="18088"/>
              <a:chExt cx="2103122" cy="1097277"/>
            </a:xfrm>
            <a:solidFill>
              <a:srgbClr val="B85808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1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Implement Solution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0439858" y="29956073"/>
              <a:ext cx="2318887" cy="1162250"/>
              <a:chOff x="3012438" y="18088"/>
              <a:chExt cx="2103122" cy="1097277"/>
            </a:xfr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3" name="Rounded Rectangle 42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1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Evaluate Solution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18833187" y="27845325"/>
              <a:ext cx="2318887" cy="1162250"/>
              <a:chOff x="3012438" y="18088"/>
              <a:chExt cx="2103122" cy="1097277"/>
            </a:xfrm>
            <a:solidFill>
              <a:srgbClr val="656D1D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1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Refine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7203654" y="29955853"/>
              <a:ext cx="2443505" cy="1162250"/>
              <a:chOff x="3012438" y="18088"/>
              <a:chExt cx="2103122" cy="1097277"/>
            </a:xfrm>
            <a:solidFill>
              <a:srgbClr val="792D2B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9" name="Rounded Rectangle 48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1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Communicate Solution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1824731" y="27877997"/>
              <a:ext cx="2490838" cy="1162250"/>
              <a:chOff x="3012438" y="18088"/>
              <a:chExt cx="2103122" cy="1097277"/>
            </a:xfrm>
            <a:solidFill>
              <a:srgbClr val="454545"/>
            </a:solidFill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2" name="Rounded Rectangle 51"/>
              <p:cNvSpPr/>
              <p:nvPr/>
            </p:nvSpPr>
            <p:spPr>
              <a:xfrm>
                <a:off x="3012438" y="18088"/>
                <a:ext cx="2103122" cy="1097277"/>
              </a:xfrm>
              <a:prstGeom prst="roundRect">
                <a:avLst/>
              </a:prstGeom>
              <a:grpFill/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ounded Rectangle 4"/>
              <p:cNvSpPr/>
              <p:nvPr/>
            </p:nvSpPr>
            <p:spPr>
              <a:xfrm>
                <a:off x="3066003" y="71653"/>
                <a:ext cx="1995992" cy="99014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algn="ctr" defTabSz="124472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1" b="1" dirty="0">
                    <a:effectLst>
                      <a:outerShdw blurRad="50800" dist="50800" dir="2400000" algn="ctr" rotWithShape="0">
                        <a:schemeClr val="tx1"/>
                      </a:outerShdw>
                    </a:effectLst>
                  </a:rPr>
                  <a:t>Communicate</a:t>
                </a:r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 flipH="1">
              <a:off x="19643984" y="30540622"/>
              <a:ext cx="795490" cy="67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2193925" y="1268477"/>
            <a:ext cx="459016" cy="55846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>
              <a:latin typeface="+mn-lt"/>
            </a:endParaRPr>
          </a:p>
        </p:txBody>
      </p:sp>
      <p:pic>
        <p:nvPicPr>
          <p:cNvPr id="1030" name="Picture 6" descr="Image result for covington independent schoo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322" y="4581526"/>
            <a:ext cx="7744496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82428" y="7759103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Summer Research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08463" y="7513115"/>
            <a:ext cx="34804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703763" eaLnBrk="1" hangingPunct="1"/>
            <a:r>
              <a:rPr lang="en-US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Big Idea</a:t>
            </a:r>
          </a:p>
        </p:txBody>
      </p:sp>
      <p:sp>
        <p:nvSpPr>
          <p:cNvPr id="68" name="Rectangle 67"/>
          <p:cNvSpPr/>
          <p:nvPr/>
        </p:nvSpPr>
        <p:spPr>
          <a:xfrm>
            <a:off x="967670" y="9739620"/>
            <a:ext cx="12320385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Goals</a:t>
            </a:r>
          </a:p>
          <a:p>
            <a:pPr marL="571500" indent="-571500">
              <a:buFont typeface="Arial" panose="020B0604020202020204" pitchFamily="34" charset="0"/>
              <a:buChar char="►"/>
            </a:pPr>
            <a:r>
              <a:rPr lang="en-US" sz="5400" dirty="0">
                <a:latin typeface="+mn-lt"/>
              </a:rPr>
              <a:t>Create a hybrid carbon nanotube (CNT) thread using sulfur-loaded CNT and a densified CNT to increase conductivity and tensile strength.</a:t>
            </a:r>
          </a:p>
          <a:p>
            <a:pPr marL="571500" indent="-571500">
              <a:buFont typeface="Arial" panose="020B0604020202020204" pitchFamily="34" charset="0"/>
              <a:buChar char="►"/>
            </a:pPr>
            <a:endParaRPr lang="en-US" sz="54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►"/>
            </a:pPr>
            <a:r>
              <a:rPr lang="en-US" sz="5400" dirty="0">
                <a:latin typeface="+mn-lt"/>
              </a:rPr>
              <a:t>Use the hybrid thread as the cathode in the assembly of a lithium sulfur fiber battery.</a:t>
            </a:r>
          </a:p>
          <a:p>
            <a:pPr marL="571500" indent="-571500">
              <a:buFont typeface="Arial" panose="020B0604020202020204" pitchFamily="34" charset="0"/>
              <a:buChar char="►"/>
            </a:pPr>
            <a:endParaRPr lang="en-US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eaLnBrk="1" hangingPunct="1"/>
            <a:r>
              <a:rPr lang="en-US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19853" y="20320638"/>
            <a:ext cx="8348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Engineering Design Process</a:t>
            </a:r>
          </a:p>
        </p:txBody>
      </p:sp>
      <p:grpSp>
        <p:nvGrpSpPr>
          <p:cNvPr id="82" name="Shape 318"/>
          <p:cNvGrpSpPr/>
          <p:nvPr/>
        </p:nvGrpSpPr>
        <p:grpSpPr>
          <a:xfrm>
            <a:off x="1635861" y="19532568"/>
            <a:ext cx="2097939" cy="1242900"/>
            <a:chOff x="293725" y="2633830"/>
            <a:chExt cx="5049000" cy="2241595"/>
          </a:xfrm>
        </p:grpSpPr>
        <p:sp>
          <p:nvSpPr>
            <p:cNvPr id="83" name="Shape 319"/>
            <p:cNvSpPr/>
            <p:nvPr/>
          </p:nvSpPr>
          <p:spPr>
            <a:xfrm>
              <a:off x="293725" y="3708425"/>
              <a:ext cx="5049000" cy="1167000"/>
            </a:xfrm>
            <a:prstGeom prst="rect">
              <a:avLst/>
            </a:prstGeom>
            <a:solidFill>
              <a:srgbClr val="A64D7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84" name="Shape 320"/>
            <p:cNvGrpSpPr/>
            <p:nvPr/>
          </p:nvGrpSpPr>
          <p:grpSpPr>
            <a:xfrm>
              <a:off x="293733" y="2633830"/>
              <a:ext cx="2484104" cy="1074600"/>
              <a:chOff x="293733" y="2633830"/>
              <a:chExt cx="2484104" cy="1074600"/>
            </a:xfrm>
          </p:grpSpPr>
          <p:grpSp>
            <p:nvGrpSpPr>
              <p:cNvPr id="132" name="Shape 321"/>
              <p:cNvGrpSpPr/>
              <p:nvPr/>
            </p:nvGrpSpPr>
            <p:grpSpPr>
              <a:xfrm>
                <a:off x="293733" y="2633830"/>
                <a:ext cx="1191864" cy="1074600"/>
                <a:chOff x="293733" y="2633830"/>
                <a:chExt cx="1191864" cy="1074600"/>
              </a:xfrm>
            </p:grpSpPr>
            <p:grpSp>
              <p:nvGrpSpPr>
                <p:cNvPr id="156" name="Shape 322"/>
                <p:cNvGrpSpPr/>
                <p:nvPr/>
              </p:nvGrpSpPr>
              <p:grpSpPr>
                <a:xfrm>
                  <a:off x="293733" y="2633830"/>
                  <a:ext cx="550049" cy="1074600"/>
                  <a:chOff x="293733" y="2633830"/>
                  <a:chExt cx="550049" cy="1074600"/>
                </a:xfrm>
              </p:grpSpPr>
              <p:grpSp>
                <p:nvGrpSpPr>
                  <p:cNvPr id="168" name="Shape 323"/>
                  <p:cNvGrpSpPr/>
                  <p:nvPr/>
                </p:nvGrpSpPr>
                <p:grpSpPr>
                  <a:xfrm>
                    <a:off x="293733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74" name="Shape 324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75" name="Shape 325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76" name="Shape 326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77" name="Shape 327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169" name="Shape 328"/>
                  <p:cNvGrpSpPr/>
                  <p:nvPr/>
                </p:nvGrpSpPr>
                <p:grpSpPr>
                  <a:xfrm>
                    <a:off x="613929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70" name="Shape 329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71" name="Shape 330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72" name="Shape 331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73" name="Shape 332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  <p:grpSp>
              <p:nvGrpSpPr>
                <p:cNvPr id="157" name="Shape 333"/>
                <p:cNvGrpSpPr/>
                <p:nvPr/>
              </p:nvGrpSpPr>
              <p:grpSpPr>
                <a:xfrm>
                  <a:off x="935548" y="2633830"/>
                  <a:ext cx="550049" cy="1074600"/>
                  <a:chOff x="293733" y="2633830"/>
                  <a:chExt cx="550049" cy="1074600"/>
                </a:xfrm>
              </p:grpSpPr>
              <p:grpSp>
                <p:nvGrpSpPr>
                  <p:cNvPr id="158" name="Shape 334"/>
                  <p:cNvGrpSpPr/>
                  <p:nvPr/>
                </p:nvGrpSpPr>
                <p:grpSpPr>
                  <a:xfrm>
                    <a:off x="293733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64" name="Shape 335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65" name="Shape 336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66" name="Shape 337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67" name="Shape 338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159" name="Shape 339"/>
                  <p:cNvGrpSpPr/>
                  <p:nvPr/>
                </p:nvGrpSpPr>
                <p:grpSpPr>
                  <a:xfrm>
                    <a:off x="613929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60" name="Shape 340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61" name="Shape 341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62" name="Shape 342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63" name="Shape 343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</p:grpSp>
          <p:grpSp>
            <p:nvGrpSpPr>
              <p:cNvPr id="133" name="Shape 344"/>
              <p:cNvGrpSpPr/>
              <p:nvPr/>
            </p:nvGrpSpPr>
            <p:grpSpPr>
              <a:xfrm>
                <a:off x="1585973" y="2633830"/>
                <a:ext cx="1191864" cy="1074600"/>
                <a:chOff x="293733" y="2633830"/>
                <a:chExt cx="1191864" cy="1074600"/>
              </a:xfrm>
            </p:grpSpPr>
            <p:grpSp>
              <p:nvGrpSpPr>
                <p:cNvPr id="134" name="Shape 345"/>
                <p:cNvGrpSpPr/>
                <p:nvPr/>
              </p:nvGrpSpPr>
              <p:grpSpPr>
                <a:xfrm>
                  <a:off x="293733" y="2633830"/>
                  <a:ext cx="550049" cy="1074600"/>
                  <a:chOff x="293733" y="2633830"/>
                  <a:chExt cx="550049" cy="1074600"/>
                </a:xfrm>
              </p:grpSpPr>
              <p:grpSp>
                <p:nvGrpSpPr>
                  <p:cNvPr id="146" name="Shape 346"/>
                  <p:cNvGrpSpPr/>
                  <p:nvPr/>
                </p:nvGrpSpPr>
                <p:grpSpPr>
                  <a:xfrm>
                    <a:off x="293733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52" name="Shape 347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53" name="Shape 348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54" name="Shape 349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55" name="Shape 350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147" name="Shape 351"/>
                  <p:cNvGrpSpPr/>
                  <p:nvPr/>
                </p:nvGrpSpPr>
                <p:grpSpPr>
                  <a:xfrm>
                    <a:off x="613929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48" name="Shape 352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49" name="Shape 353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50" name="Shape 354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51" name="Shape 355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  <p:grpSp>
              <p:nvGrpSpPr>
                <p:cNvPr id="135" name="Shape 356"/>
                <p:cNvGrpSpPr/>
                <p:nvPr/>
              </p:nvGrpSpPr>
              <p:grpSpPr>
                <a:xfrm>
                  <a:off x="935548" y="2633830"/>
                  <a:ext cx="550049" cy="1074600"/>
                  <a:chOff x="293733" y="2633830"/>
                  <a:chExt cx="550049" cy="1074600"/>
                </a:xfrm>
              </p:grpSpPr>
              <p:grpSp>
                <p:nvGrpSpPr>
                  <p:cNvPr id="136" name="Shape 357"/>
                  <p:cNvGrpSpPr/>
                  <p:nvPr/>
                </p:nvGrpSpPr>
                <p:grpSpPr>
                  <a:xfrm>
                    <a:off x="293733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42" name="Shape 358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43" name="Shape 359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44" name="Shape 360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45" name="Shape 361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137" name="Shape 362"/>
                  <p:cNvGrpSpPr/>
                  <p:nvPr/>
                </p:nvGrpSpPr>
                <p:grpSpPr>
                  <a:xfrm>
                    <a:off x="613929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38" name="Shape 363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39" name="Shape 364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40" name="Shape 365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41" name="Shape 366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</p:grpSp>
        </p:grpSp>
        <p:grpSp>
          <p:nvGrpSpPr>
            <p:cNvPr id="85" name="Shape 367"/>
            <p:cNvGrpSpPr/>
            <p:nvPr/>
          </p:nvGrpSpPr>
          <p:grpSpPr>
            <a:xfrm>
              <a:off x="2858607" y="2633830"/>
              <a:ext cx="2484104" cy="1074600"/>
              <a:chOff x="293733" y="2633830"/>
              <a:chExt cx="2484104" cy="1074600"/>
            </a:xfrm>
          </p:grpSpPr>
          <p:grpSp>
            <p:nvGrpSpPr>
              <p:cNvPr id="86" name="Shape 368"/>
              <p:cNvGrpSpPr/>
              <p:nvPr/>
            </p:nvGrpSpPr>
            <p:grpSpPr>
              <a:xfrm>
                <a:off x="293733" y="2633830"/>
                <a:ext cx="1191864" cy="1074600"/>
                <a:chOff x="293733" y="2633830"/>
                <a:chExt cx="1191864" cy="1074600"/>
              </a:xfrm>
            </p:grpSpPr>
            <p:grpSp>
              <p:nvGrpSpPr>
                <p:cNvPr id="110" name="Shape 369"/>
                <p:cNvGrpSpPr/>
                <p:nvPr/>
              </p:nvGrpSpPr>
              <p:grpSpPr>
                <a:xfrm>
                  <a:off x="293733" y="2633830"/>
                  <a:ext cx="550049" cy="1074600"/>
                  <a:chOff x="293733" y="2633830"/>
                  <a:chExt cx="550049" cy="1074600"/>
                </a:xfrm>
              </p:grpSpPr>
              <p:grpSp>
                <p:nvGrpSpPr>
                  <p:cNvPr id="122" name="Shape 370"/>
                  <p:cNvGrpSpPr/>
                  <p:nvPr/>
                </p:nvGrpSpPr>
                <p:grpSpPr>
                  <a:xfrm>
                    <a:off x="293733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28" name="Shape 371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29" name="Shape 372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30" name="Shape 373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31" name="Shape 374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123" name="Shape 375"/>
                  <p:cNvGrpSpPr/>
                  <p:nvPr/>
                </p:nvGrpSpPr>
                <p:grpSpPr>
                  <a:xfrm>
                    <a:off x="613929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24" name="Shape 376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25" name="Shape 377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26" name="Shape 378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27" name="Shape 379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  <p:grpSp>
              <p:nvGrpSpPr>
                <p:cNvPr id="111" name="Shape 380"/>
                <p:cNvGrpSpPr/>
                <p:nvPr/>
              </p:nvGrpSpPr>
              <p:grpSpPr>
                <a:xfrm>
                  <a:off x="935548" y="2633830"/>
                  <a:ext cx="550049" cy="1074600"/>
                  <a:chOff x="293733" y="2633830"/>
                  <a:chExt cx="550049" cy="1074600"/>
                </a:xfrm>
              </p:grpSpPr>
              <p:grpSp>
                <p:nvGrpSpPr>
                  <p:cNvPr id="112" name="Shape 381"/>
                  <p:cNvGrpSpPr/>
                  <p:nvPr/>
                </p:nvGrpSpPr>
                <p:grpSpPr>
                  <a:xfrm>
                    <a:off x="293733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18" name="Shape 382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19" name="Shape 383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20" name="Shape 384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21" name="Shape 385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113" name="Shape 386"/>
                  <p:cNvGrpSpPr/>
                  <p:nvPr/>
                </p:nvGrpSpPr>
                <p:grpSpPr>
                  <a:xfrm>
                    <a:off x="613929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14" name="Shape 387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15" name="Shape 388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16" name="Shape 389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17" name="Shape 390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</p:grpSp>
          <p:grpSp>
            <p:nvGrpSpPr>
              <p:cNvPr id="87" name="Shape 391"/>
              <p:cNvGrpSpPr/>
              <p:nvPr/>
            </p:nvGrpSpPr>
            <p:grpSpPr>
              <a:xfrm>
                <a:off x="1585973" y="2633830"/>
                <a:ext cx="1191864" cy="1074600"/>
                <a:chOff x="293733" y="2633830"/>
                <a:chExt cx="1191864" cy="1074600"/>
              </a:xfrm>
            </p:grpSpPr>
            <p:grpSp>
              <p:nvGrpSpPr>
                <p:cNvPr id="88" name="Shape 392"/>
                <p:cNvGrpSpPr/>
                <p:nvPr/>
              </p:nvGrpSpPr>
              <p:grpSpPr>
                <a:xfrm>
                  <a:off x="293733" y="2633830"/>
                  <a:ext cx="550049" cy="1074600"/>
                  <a:chOff x="293733" y="2633830"/>
                  <a:chExt cx="550049" cy="1074600"/>
                </a:xfrm>
              </p:grpSpPr>
              <p:grpSp>
                <p:nvGrpSpPr>
                  <p:cNvPr id="100" name="Shape 393"/>
                  <p:cNvGrpSpPr/>
                  <p:nvPr/>
                </p:nvGrpSpPr>
                <p:grpSpPr>
                  <a:xfrm>
                    <a:off x="293733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06" name="Shape 394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07" name="Shape 395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08" name="Shape 396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09" name="Shape 397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101" name="Shape 398"/>
                  <p:cNvGrpSpPr/>
                  <p:nvPr/>
                </p:nvGrpSpPr>
                <p:grpSpPr>
                  <a:xfrm>
                    <a:off x="613929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102" name="Shape 399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03" name="Shape 400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04" name="Shape 401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105" name="Shape 402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  <p:grpSp>
              <p:nvGrpSpPr>
                <p:cNvPr id="89" name="Shape 403"/>
                <p:cNvGrpSpPr/>
                <p:nvPr/>
              </p:nvGrpSpPr>
              <p:grpSpPr>
                <a:xfrm>
                  <a:off x="935548" y="2633830"/>
                  <a:ext cx="550049" cy="1074600"/>
                  <a:chOff x="293733" y="2633830"/>
                  <a:chExt cx="550049" cy="1074600"/>
                </a:xfrm>
              </p:grpSpPr>
              <p:grpSp>
                <p:nvGrpSpPr>
                  <p:cNvPr id="90" name="Shape 404"/>
                  <p:cNvGrpSpPr/>
                  <p:nvPr/>
                </p:nvGrpSpPr>
                <p:grpSpPr>
                  <a:xfrm>
                    <a:off x="293733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96" name="Shape 405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97" name="Shape 406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98" name="Shape 407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99" name="Shape 408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91" name="Shape 409"/>
                  <p:cNvGrpSpPr/>
                  <p:nvPr/>
                </p:nvGrpSpPr>
                <p:grpSpPr>
                  <a:xfrm>
                    <a:off x="613929" y="2633830"/>
                    <a:ext cx="229853" cy="1074600"/>
                    <a:chOff x="293733" y="2633830"/>
                    <a:chExt cx="229853" cy="1074600"/>
                  </a:xfrm>
                </p:grpSpPr>
                <p:cxnSp>
                  <p:nvCxnSpPr>
                    <p:cNvPr id="92" name="Shape 410"/>
                    <p:cNvCxnSpPr/>
                    <p:nvPr/>
                  </p:nvCxnSpPr>
                  <p:spPr>
                    <a:xfrm rot="10800000">
                      <a:off x="293733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93" name="Shape 411"/>
                    <p:cNvCxnSpPr/>
                    <p:nvPr/>
                  </p:nvCxnSpPr>
                  <p:spPr>
                    <a:xfrm rot="10800000">
                      <a:off x="367281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94" name="Shape 412"/>
                    <p:cNvCxnSpPr/>
                    <p:nvPr/>
                  </p:nvCxnSpPr>
                  <p:spPr>
                    <a:xfrm rot="10800000">
                      <a:off x="450038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95" name="Shape 413"/>
                    <p:cNvCxnSpPr/>
                    <p:nvPr/>
                  </p:nvCxnSpPr>
                  <p:spPr>
                    <a:xfrm rot="10800000">
                      <a:off x="523586" y="2633830"/>
                      <a:ext cx="0" cy="1074600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</p:grpSp>
          </p:grpSp>
        </p:grpSp>
      </p:grpSp>
      <p:pic>
        <p:nvPicPr>
          <p:cNvPr id="178" name="Shape 2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 flipV="1">
            <a:off x="7236466" y="21224632"/>
            <a:ext cx="2897735" cy="2592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Shape 238"/>
          <p:cNvGrpSpPr/>
          <p:nvPr/>
        </p:nvGrpSpPr>
        <p:grpSpPr>
          <a:xfrm rot="10800000" flipV="1">
            <a:off x="7528549" y="20815456"/>
            <a:ext cx="2410649" cy="1037413"/>
            <a:chOff x="1391275" y="4438025"/>
            <a:chExt cx="3267718" cy="1152300"/>
          </a:xfrm>
        </p:grpSpPr>
        <p:grpSp>
          <p:nvGrpSpPr>
            <p:cNvPr id="180" name="Shape 239"/>
            <p:cNvGrpSpPr/>
            <p:nvPr/>
          </p:nvGrpSpPr>
          <p:grpSpPr>
            <a:xfrm>
              <a:off x="1391275" y="4438025"/>
              <a:ext cx="3267718" cy="1152300"/>
              <a:chOff x="1391275" y="4438025"/>
              <a:chExt cx="3267718" cy="1152300"/>
            </a:xfrm>
          </p:grpSpPr>
          <p:sp>
            <p:nvSpPr>
              <p:cNvPr id="188" name="Shape 240"/>
              <p:cNvSpPr/>
              <p:nvPr/>
            </p:nvSpPr>
            <p:spPr>
              <a:xfrm>
                <a:off x="2122050" y="4613325"/>
                <a:ext cx="1946400" cy="766200"/>
              </a:xfrm>
              <a:prstGeom prst="rect">
                <a:avLst/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89" name="Shape 241"/>
              <p:cNvSpPr/>
              <p:nvPr/>
            </p:nvSpPr>
            <p:spPr>
              <a:xfrm>
                <a:off x="1391275" y="4438025"/>
                <a:ext cx="755100" cy="1152300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190" name="Shape 242"/>
              <p:cNvSpPr/>
              <p:nvPr/>
            </p:nvSpPr>
            <p:spPr>
              <a:xfrm>
                <a:off x="3903893" y="4438025"/>
                <a:ext cx="755100" cy="1152300"/>
              </a:xfrm>
              <a:prstGeom prst="roundRect">
                <a:avLst>
                  <a:gd name="adj" fmla="val 16667"/>
                </a:avLst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cxnSp>
          <p:nvCxnSpPr>
            <p:cNvPr id="181" name="Shape 243"/>
            <p:cNvCxnSpPr/>
            <p:nvPr/>
          </p:nvCxnSpPr>
          <p:spPr>
            <a:xfrm>
              <a:off x="2417175" y="4620725"/>
              <a:ext cx="0" cy="759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Shape 244"/>
            <p:cNvCxnSpPr/>
            <p:nvPr/>
          </p:nvCxnSpPr>
          <p:spPr>
            <a:xfrm>
              <a:off x="2487425" y="4620725"/>
              <a:ext cx="65400" cy="77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Shape 245"/>
            <p:cNvCxnSpPr/>
            <p:nvPr/>
          </p:nvCxnSpPr>
          <p:spPr>
            <a:xfrm>
              <a:off x="2623075" y="4627775"/>
              <a:ext cx="65400" cy="77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Shape 246"/>
            <p:cNvCxnSpPr/>
            <p:nvPr/>
          </p:nvCxnSpPr>
          <p:spPr>
            <a:xfrm>
              <a:off x="2758725" y="4613825"/>
              <a:ext cx="65400" cy="77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Shape 247"/>
            <p:cNvCxnSpPr/>
            <p:nvPr/>
          </p:nvCxnSpPr>
          <p:spPr>
            <a:xfrm>
              <a:off x="2894375" y="4606925"/>
              <a:ext cx="65400" cy="77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Shape 248"/>
            <p:cNvCxnSpPr/>
            <p:nvPr/>
          </p:nvCxnSpPr>
          <p:spPr>
            <a:xfrm>
              <a:off x="2281525" y="4606925"/>
              <a:ext cx="65400" cy="77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Shape 249"/>
            <p:cNvCxnSpPr/>
            <p:nvPr/>
          </p:nvCxnSpPr>
          <p:spPr>
            <a:xfrm>
              <a:off x="3030025" y="4606925"/>
              <a:ext cx="65400" cy="77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" name="Shape 252"/>
          <p:cNvGrpSpPr/>
          <p:nvPr/>
        </p:nvGrpSpPr>
        <p:grpSpPr>
          <a:xfrm>
            <a:off x="1109825" y="23840068"/>
            <a:ext cx="5380471" cy="2940657"/>
            <a:chOff x="-69389" y="897468"/>
            <a:chExt cx="8882214" cy="3667132"/>
          </a:xfrm>
        </p:grpSpPr>
        <p:grpSp>
          <p:nvGrpSpPr>
            <p:cNvPr id="192" name="Shape 253"/>
            <p:cNvGrpSpPr/>
            <p:nvPr/>
          </p:nvGrpSpPr>
          <p:grpSpPr>
            <a:xfrm>
              <a:off x="6615544" y="2948340"/>
              <a:ext cx="1573614" cy="1313410"/>
              <a:chOff x="4974825" y="4764150"/>
              <a:chExt cx="1447800" cy="1208400"/>
            </a:xfrm>
          </p:grpSpPr>
          <p:sp>
            <p:nvSpPr>
              <p:cNvPr id="233" name="Shape 254"/>
              <p:cNvSpPr/>
              <p:nvPr/>
            </p:nvSpPr>
            <p:spPr>
              <a:xfrm>
                <a:off x="4974825" y="4764150"/>
                <a:ext cx="1447800" cy="1208400"/>
              </a:xfrm>
              <a:prstGeom prst="roundRect">
                <a:avLst>
                  <a:gd name="adj" fmla="val 16667"/>
                </a:avLst>
              </a:prstGeom>
              <a:solidFill>
                <a:srgbClr val="D9D9D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234" name="Shape 255"/>
              <p:cNvSpPr/>
              <p:nvPr/>
            </p:nvSpPr>
            <p:spPr>
              <a:xfrm>
                <a:off x="5361525" y="5073150"/>
                <a:ext cx="674400" cy="590400"/>
              </a:xfrm>
              <a:prstGeom prst="ellipse">
                <a:avLst/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235" name="Shape 256"/>
              <p:cNvSpPr/>
              <p:nvPr/>
            </p:nvSpPr>
            <p:spPr>
              <a:xfrm>
                <a:off x="5577225" y="5262000"/>
                <a:ext cx="243000" cy="212700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</p:grpSp>
        <p:cxnSp>
          <p:nvCxnSpPr>
            <p:cNvPr id="193" name="Shape 257"/>
            <p:cNvCxnSpPr/>
            <p:nvPr/>
          </p:nvCxnSpPr>
          <p:spPr>
            <a:xfrm>
              <a:off x="1985250" y="3307825"/>
              <a:ext cx="5228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4" name="Shape 258"/>
            <p:cNvSpPr/>
            <p:nvPr/>
          </p:nvSpPr>
          <p:spPr>
            <a:xfrm>
              <a:off x="3113575" y="2980648"/>
              <a:ext cx="2616900" cy="776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95" name="Shape 259"/>
            <p:cNvGrpSpPr/>
            <p:nvPr/>
          </p:nvGrpSpPr>
          <p:grpSpPr>
            <a:xfrm rot="5400000">
              <a:off x="876489" y="3121620"/>
              <a:ext cx="1743328" cy="614752"/>
              <a:chOff x="1391275" y="4438025"/>
              <a:chExt cx="3267718" cy="1152300"/>
            </a:xfrm>
          </p:grpSpPr>
          <p:grpSp>
            <p:nvGrpSpPr>
              <p:cNvPr id="222" name="Shape 260"/>
              <p:cNvGrpSpPr/>
              <p:nvPr/>
            </p:nvGrpSpPr>
            <p:grpSpPr>
              <a:xfrm>
                <a:off x="1391275" y="4438025"/>
                <a:ext cx="3267718" cy="1152300"/>
                <a:chOff x="1391275" y="4438025"/>
                <a:chExt cx="3267718" cy="1152300"/>
              </a:xfrm>
            </p:grpSpPr>
            <p:sp>
              <p:nvSpPr>
                <p:cNvPr id="230" name="Shape 261"/>
                <p:cNvSpPr/>
                <p:nvPr/>
              </p:nvSpPr>
              <p:spPr>
                <a:xfrm>
                  <a:off x="2122050" y="4613325"/>
                  <a:ext cx="1946400" cy="766200"/>
                </a:xfrm>
                <a:prstGeom prst="rect">
                  <a:avLst/>
                </a:prstGeom>
                <a:solidFill>
                  <a:srgbClr val="CCCC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31" name="Shape 262"/>
                <p:cNvSpPr/>
                <p:nvPr/>
              </p:nvSpPr>
              <p:spPr>
                <a:xfrm>
                  <a:off x="1391275" y="4438025"/>
                  <a:ext cx="755100" cy="1152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CC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32" name="Shape 263"/>
                <p:cNvSpPr/>
                <p:nvPr/>
              </p:nvSpPr>
              <p:spPr>
                <a:xfrm>
                  <a:off x="3903893" y="4438025"/>
                  <a:ext cx="755100" cy="11523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CC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cxnSp>
            <p:nvCxnSpPr>
              <p:cNvPr id="223" name="Shape 264"/>
              <p:cNvCxnSpPr/>
              <p:nvPr/>
            </p:nvCxnSpPr>
            <p:spPr>
              <a:xfrm>
                <a:off x="2417175" y="4620725"/>
                <a:ext cx="0" cy="75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Shape 265"/>
              <p:cNvCxnSpPr/>
              <p:nvPr/>
            </p:nvCxnSpPr>
            <p:spPr>
              <a:xfrm>
                <a:off x="2487425" y="4620725"/>
                <a:ext cx="65400" cy="77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Shape 266"/>
              <p:cNvCxnSpPr/>
              <p:nvPr/>
            </p:nvCxnSpPr>
            <p:spPr>
              <a:xfrm>
                <a:off x="2623075" y="4627775"/>
                <a:ext cx="65400" cy="77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Shape 267"/>
              <p:cNvCxnSpPr/>
              <p:nvPr/>
            </p:nvCxnSpPr>
            <p:spPr>
              <a:xfrm>
                <a:off x="2758725" y="4613825"/>
                <a:ext cx="65400" cy="77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Shape 268"/>
              <p:cNvCxnSpPr/>
              <p:nvPr/>
            </p:nvCxnSpPr>
            <p:spPr>
              <a:xfrm>
                <a:off x="2894375" y="4606925"/>
                <a:ext cx="65400" cy="77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Shape 269"/>
              <p:cNvCxnSpPr/>
              <p:nvPr/>
            </p:nvCxnSpPr>
            <p:spPr>
              <a:xfrm>
                <a:off x="2281525" y="4606925"/>
                <a:ext cx="65400" cy="77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Shape 270"/>
              <p:cNvCxnSpPr/>
              <p:nvPr/>
            </p:nvCxnSpPr>
            <p:spPr>
              <a:xfrm>
                <a:off x="3030025" y="4606925"/>
                <a:ext cx="65400" cy="77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96" name="Shape 271"/>
            <p:cNvSpPr/>
            <p:nvPr/>
          </p:nvSpPr>
          <p:spPr>
            <a:xfrm>
              <a:off x="3337416" y="2454100"/>
              <a:ext cx="2191800" cy="18294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97" name="Shape 272"/>
            <p:cNvGrpSpPr/>
            <p:nvPr/>
          </p:nvGrpSpPr>
          <p:grpSpPr>
            <a:xfrm>
              <a:off x="3635212" y="2712099"/>
              <a:ext cx="1573634" cy="1313412"/>
              <a:chOff x="3583213" y="4883150"/>
              <a:chExt cx="1957500" cy="1633800"/>
            </a:xfrm>
          </p:grpSpPr>
          <p:sp>
            <p:nvSpPr>
              <p:cNvPr id="211" name="Shape 273"/>
              <p:cNvSpPr/>
              <p:nvPr/>
            </p:nvSpPr>
            <p:spPr>
              <a:xfrm>
                <a:off x="3583213" y="4883150"/>
                <a:ext cx="1957500" cy="163380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212" name="Shape 274"/>
              <p:cNvSpPr/>
              <p:nvPr/>
            </p:nvSpPr>
            <p:spPr>
              <a:xfrm>
                <a:off x="3760977" y="4998800"/>
                <a:ext cx="1602000" cy="1402500"/>
              </a:xfrm>
              <a:prstGeom prst="ellipse">
                <a:avLst/>
              </a:prstGeom>
              <a:solidFill>
                <a:srgbClr val="CC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213" name="Shape 275"/>
              <p:cNvSpPr/>
              <p:nvPr/>
            </p:nvSpPr>
            <p:spPr>
              <a:xfrm>
                <a:off x="3957385" y="5170750"/>
                <a:ext cx="1209300" cy="10587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214" name="Shape 276"/>
              <p:cNvSpPr/>
              <p:nvPr/>
            </p:nvSpPr>
            <p:spPr>
              <a:xfrm>
                <a:off x="4119399" y="5303800"/>
                <a:ext cx="9051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sp>
            <p:nvSpPr>
              <p:cNvPr id="215" name="Shape 277"/>
              <p:cNvSpPr/>
              <p:nvPr/>
            </p:nvSpPr>
            <p:spPr>
              <a:xfrm>
                <a:off x="4300161" y="5462050"/>
                <a:ext cx="543600" cy="476100"/>
              </a:xfrm>
              <a:prstGeom prst="ellipse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n-lt"/>
                </a:endParaRPr>
              </a:p>
            </p:txBody>
          </p:sp>
          <p:grpSp>
            <p:nvGrpSpPr>
              <p:cNvPr id="216" name="Shape 278"/>
              <p:cNvGrpSpPr/>
              <p:nvPr/>
            </p:nvGrpSpPr>
            <p:grpSpPr>
              <a:xfrm>
                <a:off x="4006825" y="5170750"/>
                <a:ext cx="1110300" cy="562200"/>
                <a:chOff x="843200" y="4901775"/>
                <a:chExt cx="1110300" cy="562200"/>
              </a:xfrm>
            </p:grpSpPr>
            <p:cxnSp>
              <p:nvCxnSpPr>
                <p:cNvPr id="220" name="Shape 279"/>
                <p:cNvCxnSpPr/>
                <p:nvPr/>
              </p:nvCxnSpPr>
              <p:spPr>
                <a:xfrm>
                  <a:off x="843200" y="4901775"/>
                  <a:ext cx="576300" cy="562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Shape 280"/>
                <p:cNvCxnSpPr/>
                <p:nvPr/>
              </p:nvCxnSpPr>
              <p:spPr>
                <a:xfrm rot="10800000" flipH="1">
                  <a:off x="1419500" y="4958000"/>
                  <a:ext cx="534000" cy="501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17" name="Shape 281"/>
              <p:cNvGrpSpPr/>
              <p:nvPr/>
            </p:nvGrpSpPr>
            <p:grpSpPr>
              <a:xfrm rot="10800000" flipH="1">
                <a:off x="4016850" y="5732950"/>
                <a:ext cx="1110300" cy="562200"/>
                <a:chOff x="843200" y="4901775"/>
                <a:chExt cx="1110300" cy="562200"/>
              </a:xfrm>
            </p:grpSpPr>
            <p:cxnSp>
              <p:nvCxnSpPr>
                <p:cNvPr id="218" name="Shape 282"/>
                <p:cNvCxnSpPr/>
                <p:nvPr/>
              </p:nvCxnSpPr>
              <p:spPr>
                <a:xfrm>
                  <a:off x="843200" y="4901775"/>
                  <a:ext cx="576300" cy="5622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9" name="Shape 283"/>
                <p:cNvCxnSpPr/>
                <p:nvPr/>
              </p:nvCxnSpPr>
              <p:spPr>
                <a:xfrm rot="10800000" flipH="1">
                  <a:off x="1419500" y="4958000"/>
                  <a:ext cx="534000" cy="501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98" name="Shape 284"/>
            <p:cNvSpPr/>
            <p:nvPr/>
          </p:nvSpPr>
          <p:spPr>
            <a:xfrm>
              <a:off x="316225" y="4283500"/>
              <a:ext cx="8496600" cy="281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199" name="Shape 285"/>
            <p:cNvGrpSpPr/>
            <p:nvPr/>
          </p:nvGrpSpPr>
          <p:grpSpPr>
            <a:xfrm flipH="1">
              <a:off x="4656650" y="1377107"/>
              <a:ext cx="1517750" cy="1069250"/>
              <a:chOff x="3541425" y="1373194"/>
              <a:chExt cx="1517750" cy="1069250"/>
            </a:xfrm>
          </p:grpSpPr>
          <p:sp>
            <p:nvSpPr>
              <p:cNvPr id="209" name="Shape 286"/>
              <p:cNvSpPr/>
              <p:nvPr/>
            </p:nvSpPr>
            <p:spPr>
              <a:xfrm>
                <a:off x="3569525" y="1683844"/>
                <a:ext cx="1054000" cy="758600"/>
              </a:xfrm>
              <a:custGeom>
                <a:avLst/>
                <a:gdLst/>
                <a:ahLst/>
                <a:cxnLst/>
                <a:rect l="0" t="0" r="0" b="0"/>
                <a:pathLst>
                  <a:path w="42160" h="30344" extrusionOk="0">
                    <a:moveTo>
                      <a:pt x="42160" y="30344"/>
                    </a:moveTo>
                    <a:cubicBezTo>
                      <a:pt x="42160" y="20280"/>
                      <a:pt x="38795" y="7301"/>
                      <a:pt x="29793" y="2800"/>
                    </a:cubicBezTo>
                    <a:cubicBezTo>
                      <a:pt x="20885" y="-1654"/>
                      <a:pt x="9959" y="551"/>
                      <a:pt x="0" y="551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0" name="Shape 287"/>
              <p:cNvSpPr/>
              <p:nvPr/>
            </p:nvSpPr>
            <p:spPr>
              <a:xfrm>
                <a:off x="3541425" y="1373194"/>
                <a:ext cx="1517750" cy="1069250"/>
              </a:xfrm>
              <a:custGeom>
                <a:avLst/>
                <a:gdLst/>
                <a:ahLst/>
                <a:cxnLst/>
                <a:rect l="0" t="0" r="0" b="0"/>
                <a:pathLst>
                  <a:path w="60710" h="42770" extrusionOk="0">
                    <a:moveTo>
                      <a:pt x="60710" y="42770"/>
                    </a:moveTo>
                    <a:cubicBezTo>
                      <a:pt x="55410" y="33229"/>
                      <a:pt x="62489" y="17546"/>
                      <a:pt x="53965" y="10729"/>
                    </a:cubicBezTo>
                    <a:cubicBezTo>
                      <a:pt x="39644" y="-724"/>
                      <a:pt x="18337" y="48"/>
                      <a:pt x="0" y="4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00" name="Shape 288"/>
            <p:cNvGrpSpPr/>
            <p:nvPr/>
          </p:nvGrpSpPr>
          <p:grpSpPr>
            <a:xfrm>
              <a:off x="2701039" y="1385061"/>
              <a:ext cx="1517750" cy="1069250"/>
              <a:chOff x="3541425" y="1373194"/>
              <a:chExt cx="1517750" cy="1069250"/>
            </a:xfrm>
          </p:grpSpPr>
          <p:sp>
            <p:nvSpPr>
              <p:cNvPr id="207" name="Shape 289"/>
              <p:cNvSpPr/>
              <p:nvPr/>
            </p:nvSpPr>
            <p:spPr>
              <a:xfrm>
                <a:off x="3569525" y="1683844"/>
                <a:ext cx="1054000" cy="758600"/>
              </a:xfrm>
              <a:custGeom>
                <a:avLst/>
                <a:gdLst/>
                <a:ahLst/>
                <a:cxnLst/>
                <a:rect l="0" t="0" r="0" b="0"/>
                <a:pathLst>
                  <a:path w="42160" h="30344" extrusionOk="0">
                    <a:moveTo>
                      <a:pt x="42160" y="30344"/>
                    </a:moveTo>
                    <a:cubicBezTo>
                      <a:pt x="42160" y="20280"/>
                      <a:pt x="38795" y="7301"/>
                      <a:pt x="29793" y="2800"/>
                    </a:cubicBezTo>
                    <a:cubicBezTo>
                      <a:pt x="20885" y="-1654"/>
                      <a:pt x="9959" y="551"/>
                      <a:pt x="0" y="551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8" name="Shape 290"/>
              <p:cNvSpPr/>
              <p:nvPr/>
            </p:nvSpPr>
            <p:spPr>
              <a:xfrm>
                <a:off x="3541425" y="1373194"/>
                <a:ext cx="1517750" cy="1069250"/>
              </a:xfrm>
              <a:custGeom>
                <a:avLst/>
                <a:gdLst/>
                <a:ahLst/>
                <a:cxnLst/>
                <a:rect l="0" t="0" r="0" b="0"/>
                <a:pathLst>
                  <a:path w="60710" h="42770" extrusionOk="0">
                    <a:moveTo>
                      <a:pt x="60710" y="42770"/>
                    </a:moveTo>
                    <a:cubicBezTo>
                      <a:pt x="55410" y="33229"/>
                      <a:pt x="62489" y="17546"/>
                      <a:pt x="53965" y="10729"/>
                    </a:cubicBezTo>
                    <a:cubicBezTo>
                      <a:pt x="39644" y="-724"/>
                      <a:pt x="18337" y="48"/>
                      <a:pt x="0" y="4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01" name="Shape 291"/>
            <p:cNvSpPr/>
            <p:nvPr/>
          </p:nvSpPr>
          <p:spPr>
            <a:xfrm>
              <a:off x="1605825" y="1290100"/>
              <a:ext cx="786900" cy="618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02" name="Shape 292"/>
            <p:cNvSpPr/>
            <p:nvPr/>
          </p:nvSpPr>
          <p:spPr>
            <a:xfrm flipH="1">
              <a:off x="6283350" y="1233887"/>
              <a:ext cx="786900" cy="618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03" name="Shape 293"/>
            <p:cNvSpPr/>
            <p:nvPr/>
          </p:nvSpPr>
          <p:spPr>
            <a:xfrm>
              <a:off x="7239004" y="1117424"/>
              <a:ext cx="786901" cy="85121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0000FF"/>
                  </a:solidFill>
                  <a:latin typeface="+mn-lt"/>
                </a:rPr>
                <a:t>O</a:t>
              </a:r>
            </a:p>
          </p:txBody>
        </p:sp>
        <p:sp>
          <p:nvSpPr>
            <p:cNvPr id="204" name="Shape 294"/>
            <p:cNvSpPr/>
            <p:nvPr/>
          </p:nvSpPr>
          <p:spPr>
            <a:xfrm>
              <a:off x="8094052" y="1687122"/>
              <a:ext cx="313889" cy="4761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0000FF"/>
                  </a:solidFill>
                  <a:latin typeface="+mn-lt"/>
                </a:rPr>
                <a:t>2</a:t>
              </a:r>
            </a:p>
          </p:txBody>
        </p:sp>
        <p:sp>
          <p:nvSpPr>
            <p:cNvPr id="205" name="Shape 295"/>
            <p:cNvSpPr/>
            <p:nvPr/>
          </p:nvSpPr>
          <p:spPr>
            <a:xfrm>
              <a:off x="-69389" y="897468"/>
              <a:ext cx="1410291" cy="134906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 dirty="0"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+mn-lt"/>
                </a:rPr>
                <a:t>He</a:t>
              </a:r>
            </a:p>
          </p:txBody>
        </p:sp>
      </p:grpSp>
      <p:pic>
        <p:nvPicPr>
          <p:cNvPr id="236" name="Shape 2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42412" y="26648366"/>
            <a:ext cx="3088984" cy="298028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313"/>
          <p:cNvSpPr txBox="1"/>
          <p:nvPr/>
        </p:nvSpPr>
        <p:spPr>
          <a:xfrm>
            <a:off x="9974338" y="27408748"/>
            <a:ext cx="3009659" cy="117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n-lt"/>
              </a:rPr>
              <a:t>CNT + S</a:t>
            </a:r>
            <a:endParaRPr sz="4000" b="1" dirty="0">
              <a:latin typeface="+mn-l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n-lt"/>
              </a:rPr>
              <a:t>@ 155℃</a:t>
            </a:r>
            <a:endParaRPr sz="4000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4932" y="21026686"/>
            <a:ext cx="2703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CNT Array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6204538" y="20001985"/>
            <a:ext cx="4966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Fiber CNT Spinning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1180544" y="26972029"/>
            <a:ext cx="4768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n-US" altLang="en-US" sz="4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</a:t>
            </a:r>
            <a:r>
              <a:rPr lang="en-US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Plasma Functionalization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9198373" y="25140768"/>
            <a:ext cx="5527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Sulfur Melting Infiltration Synthesis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1635861" y="30799768"/>
            <a:ext cx="53667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Battery Assembly</a:t>
            </a:r>
          </a:p>
        </p:txBody>
      </p:sp>
      <p:sp>
        <p:nvSpPr>
          <p:cNvPr id="242" name="Shape 312"/>
          <p:cNvSpPr/>
          <p:nvPr/>
        </p:nvSpPr>
        <p:spPr>
          <a:xfrm rot="1305939">
            <a:off x="4452461" y="19866756"/>
            <a:ext cx="1402813" cy="10835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43" name="Shape 312"/>
          <p:cNvSpPr/>
          <p:nvPr/>
        </p:nvSpPr>
        <p:spPr>
          <a:xfrm rot="7898278">
            <a:off x="5705346" y="22722250"/>
            <a:ext cx="1402813" cy="10835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44" name="Shape 312"/>
          <p:cNvSpPr/>
          <p:nvPr/>
        </p:nvSpPr>
        <p:spPr>
          <a:xfrm rot="1595954">
            <a:off x="7612591" y="26557986"/>
            <a:ext cx="1402813" cy="10835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45" name="Shape 312"/>
          <p:cNvSpPr/>
          <p:nvPr/>
        </p:nvSpPr>
        <p:spPr>
          <a:xfrm rot="8406482">
            <a:off x="7740107" y="29649347"/>
            <a:ext cx="1402813" cy="10835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pic>
        <p:nvPicPr>
          <p:cNvPr id="1028" name="Picture 4" descr="image file: c4ta01878h-f1.t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2"/>
          <a:stretch/>
        </p:blipFill>
        <p:spPr bwMode="auto">
          <a:xfrm>
            <a:off x="1846021" y="30081928"/>
            <a:ext cx="4974971" cy="61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" name="Rectangle 324"/>
          <p:cNvSpPr/>
          <p:nvPr/>
        </p:nvSpPr>
        <p:spPr>
          <a:xfrm>
            <a:off x="30900314" y="10024756"/>
            <a:ext cx="123203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►"/>
            </a:pPr>
            <a:r>
              <a:rPr lang="en-US" sz="5400" dirty="0">
                <a:latin typeface="+mn-lt"/>
              </a:rPr>
              <a:t>Optimizing battery capacity for all uses:</a:t>
            </a:r>
          </a:p>
        </p:txBody>
      </p:sp>
      <p:pic>
        <p:nvPicPr>
          <p:cNvPr id="7" name="Picture 2" descr="Image result for netflix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587" y="14160719"/>
            <a:ext cx="2635445" cy="12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movies logo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786" y="15065006"/>
            <a:ext cx="3660716" cy="24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schoology logo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218" y="11799156"/>
            <a:ext cx="2567423" cy="25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o red ink logo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205" y="15569220"/>
            <a:ext cx="3570144" cy="214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2873" y="12022868"/>
            <a:ext cx="2443874" cy="24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93"/>
          <a:stretch/>
        </p:blipFill>
        <p:spPr bwMode="auto">
          <a:xfrm>
            <a:off x="35169452" y="16507720"/>
            <a:ext cx="2062575" cy="19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17761994" y="25175563"/>
            <a:ext cx="68227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703763" eaLnBrk="1" hangingPunct="1"/>
            <a:r>
              <a:rPr lang="en-US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Things to Learn: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15456676" y="27898277"/>
            <a:ext cx="127711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►"/>
            </a:pPr>
            <a:r>
              <a:rPr lang="en-US" sz="5400" dirty="0">
                <a:latin typeface="+mn-lt"/>
              </a:rPr>
              <a:t>Utilize applications to assist with data collection</a:t>
            </a:r>
          </a:p>
          <a:p>
            <a:pPr marL="571500" indent="-571500">
              <a:buFont typeface="Arial" panose="020B0604020202020204" pitchFamily="34" charset="0"/>
              <a:buChar char="►"/>
            </a:pPr>
            <a:endParaRPr lang="en-US" sz="5400" dirty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►"/>
            </a:pPr>
            <a:r>
              <a:rPr lang="en-US" sz="5400" dirty="0">
                <a:latin typeface="+mn-lt"/>
              </a:rPr>
              <a:t>Interpret trends and graphical behavior</a:t>
            </a:r>
          </a:p>
          <a:p>
            <a:pPr marL="571500" indent="-571500">
              <a:buFont typeface="Arial" panose="020B0604020202020204" pitchFamily="34" charset="0"/>
              <a:buChar char="►"/>
            </a:pPr>
            <a:endParaRPr lang="en-US" sz="5400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927392" y="6222970"/>
            <a:ext cx="8666312" cy="3929288"/>
            <a:chOff x="44503698" y="8231290"/>
            <a:chExt cx="8666312" cy="3929288"/>
          </a:xfrm>
        </p:grpSpPr>
        <p:pic>
          <p:nvPicPr>
            <p:cNvPr id="340" name="Picture 10" descr="Image result for macbook battery ic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3698" y="8231290"/>
              <a:ext cx="8666312" cy="392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1" name="Rectangle 340"/>
            <p:cNvSpPr/>
            <p:nvPr/>
          </p:nvSpPr>
          <p:spPr bwMode="auto">
            <a:xfrm>
              <a:off x="48158400" y="9066830"/>
              <a:ext cx="4317133" cy="23382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7536929" y="7206709"/>
            <a:ext cx="75680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03763" eaLnBrk="1" hangingPunct="1"/>
            <a:r>
              <a:rPr lang="en-US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From Research to Classroom</a:t>
            </a:r>
          </a:p>
        </p:txBody>
      </p:sp>
      <p:pic>
        <p:nvPicPr>
          <p:cNvPr id="1038" name="Picture 14" descr="Image result for games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751" y="11654473"/>
            <a:ext cx="2751324" cy="179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868808" y="10274966"/>
            <a:ext cx="13347298" cy="12333132"/>
            <a:chOff x="14868808" y="10274966"/>
            <a:chExt cx="13347298" cy="12333132"/>
          </a:xfrm>
        </p:grpSpPr>
        <p:grpSp>
          <p:nvGrpSpPr>
            <p:cNvPr id="286" name="Group 285"/>
            <p:cNvGrpSpPr/>
            <p:nvPr/>
          </p:nvGrpSpPr>
          <p:grpSpPr>
            <a:xfrm>
              <a:off x="14868808" y="10274966"/>
              <a:ext cx="13347298" cy="12333132"/>
              <a:chOff x="2493839" y="7840051"/>
              <a:chExt cx="18667986" cy="19120324"/>
            </a:xfrm>
          </p:grpSpPr>
          <p:pic>
            <p:nvPicPr>
              <p:cNvPr id="318" name="Picture 4" descr="https://cpb-ap-se2.wpmucdn.com/global2.vic.edu.au/dist/6/8307/files/2012/07/Challenge-Based-Learning-1phmgt6.png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73" t="20445" r="49803" b="70779"/>
              <a:stretch/>
            </p:blipFill>
            <p:spPr bwMode="auto">
              <a:xfrm>
                <a:off x="2493839" y="13757133"/>
                <a:ext cx="7742372" cy="2247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9" name="Picture 8" descr="https://cpb-ap-se2.wpmucdn.com/global2.vic.edu.au/dist/6/8307/files/2012/07/Challenge-Based-Learning-1phmgt6.png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67" t="70725" r="31226" b="20229"/>
              <a:stretch/>
            </p:blipFill>
            <p:spPr bwMode="auto">
              <a:xfrm>
                <a:off x="14444824" y="18415238"/>
                <a:ext cx="6450302" cy="3044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2" descr="https://cpb-ap-se2.wpmucdn.com/global2.vic.edu.au/dist/6/8307/files/2012/07/Challenge-Based-Learning-1phmgt6.png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886" t="20137" r="18970" b="70056"/>
              <a:stretch/>
            </p:blipFill>
            <p:spPr bwMode="auto">
              <a:xfrm>
                <a:off x="11093058" y="13795712"/>
                <a:ext cx="9584871" cy="1828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6" descr="https://cpb-ap-se2.wpmucdn.com/global2.vic.edu.au/dist/6/8307/files/2012/07/Challenge-Based-Learning-1phmgt6.png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5" t="70291" r="66957" b="20235"/>
              <a:stretch/>
            </p:blipFill>
            <p:spPr bwMode="auto">
              <a:xfrm>
                <a:off x="2922811" y="18254544"/>
                <a:ext cx="10004319" cy="3086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9" name="Rounded Rectangle 288"/>
              <p:cNvSpPr/>
              <p:nvPr/>
            </p:nvSpPr>
            <p:spPr bwMode="auto">
              <a:xfrm>
                <a:off x="6095999" y="9167908"/>
                <a:ext cx="3505200" cy="4953000"/>
              </a:xfrm>
              <a:prstGeom prst="roundRect">
                <a:avLst/>
              </a:prstGeom>
              <a:solidFill>
                <a:srgbClr val="A7E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90" name="Rounded Rectangle 289"/>
              <p:cNvSpPr/>
              <p:nvPr/>
            </p:nvSpPr>
            <p:spPr bwMode="auto">
              <a:xfrm>
                <a:off x="2688770" y="9223517"/>
                <a:ext cx="3505200" cy="4953000"/>
              </a:xfrm>
              <a:prstGeom prst="roundRect">
                <a:avLst/>
              </a:prstGeom>
              <a:solidFill>
                <a:srgbClr val="A7E8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pic>
            <p:nvPicPr>
              <p:cNvPr id="292" name="Picture 4" descr="Image result for google app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0043" y="9545061"/>
                <a:ext cx="2846218" cy="284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3" name="TextBox 292"/>
              <p:cNvSpPr txBox="1"/>
              <p:nvPr/>
            </p:nvSpPr>
            <p:spPr>
              <a:xfrm>
                <a:off x="6800170" y="13041403"/>
                <a:ext cx="2403704" cy="90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+mn-lt"/>
                  </a:rPr>
                  <a:t>Google</a:t>
                </a:r>
              </a:p>
            </p:txBody>
          </p:sp>
          <p:sp>
            <p:nvSpPr>
              <p:cNvPr id="294" name="Rounded Rectangle 293"/>
              <p:cNvSpPr/>
              <p:nvPr/>
            </p:nvSpPr>
            <p:spPr bwMode="auto">
              <a:xfrm>
                <a:off x="10678884" y="8949921"/>
                <a:ext cx="3505200" cy="4953000"/>
              </a:xfrm>
              <a:prstGeom prst="roundRect">
                <a:avLst/>
              </a:prstGeom>
              <a:solidFill>
                <a:srgbClr val="D88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95" name="Rounded Rectangle 294"/>
              <p:cNvSpPr/>
              <p:nvPr/>
            </p:nvSpPr>
            <p:spPr bwMode="auto">
              <a:xfrm>
                <a:off x="14194970" y="8903755"/>
                <a:ext cx="3505200" cy="4953000"/>
              </a:xfrm>
              <a:prstGeom prst="roundRect">
                <a:avLst/>
              </a:prstGeom>
              <a:solidFill>
                <a:srgbClr val="D88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pic>
            <p:nvPicPr>
              <p:cNvPr id="296" name="Picture 6" descr="Image result for google app"/>
              <p:cNvPicPr>
                <a:picLocks noChangeAspect="1" noChangeArrowheads="1"/>
              </p:cNvPicPr>
              <p:nvPr/>
            </p:nvPicPr>
            <p:blipFill rotWithShape="1"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3" t="32928" r="84422" b="42749"/>
              <a:stretch/>
            </p:blipFill>
            <p:spPr bwMode="auto">
              <a:xfrm>
                <a:off x="11030625" y="8992987"/>
                <a:ext cx="2743147" cy="3270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" name="Picture 6" descr="Image result for google app"/>
              <p:cNvPicPr>
                <a:picLocks noChangeAspect="1" noChangeArrowheads="1"/>
              </p:cNvPicPr>
              <p:nvPr/>
            </p:nvPicPr>
            <p:blipFill rotWithShape="1"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232" t="7961" r="20197" b="72633"/>
              <a:stretch/>
            </p:blipFill>
            <p:spPr bwMode="auto">
              <a:xfrm>
                <a:off x="14515158" y="9366706"/>
                <a:ext cx="3092075" cy="26215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8" name="TextBox 297"/>
              <p:cNvSpPr txBox="1"/>
              <p:nvPr/>
            </p:nvSpPr>
            <p:spPr>
              <a:xfrm>
                <a:off x="11348351" y="12107079"/>
                <a:ext cx="3472543" cy="167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+mn-lt"/>
                  </a:rPr>
                  <a:t>Google Sheets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14621834" y="12032572"/>
                <a:ext cx="2454593" cy="167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Google Drive</a:t>
                </a:r>
              </a:p>
            </p:txBody>
          </p:sp>
          <p:sp>
            <p:nvSpPr>
              <p:cNvPr id="300" name="Rounded Rectangle 299"/>
              <p:cNvSpPr/>
              <p:nvPr/>
            </p:nvSpPr>
            <p:spPr bwMode="auto">
              <a:xfrm>
                <a:off x="6106885" y="20949115"/>
                <a:ext cx="3505200" cy="4953000"/>
              </a:xfrm>
              <a:prstGeom prst="roundRect">
                <a:avLst/>
              </a:prstGeom>
              <a:solidFill>
                <a:srgbClr val="9DE79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01" name="Rounded Rectangle 300"/>
              <p:cNvSpPr/>
              <p:nvPr/>
            </p:nvSpPr>
            <p:spPr bwMode="auto">
              <a:xfrm>
                <a:off x="2590799" y="20842519"/>
                <a:ext cx="3505200" cy="4953000"/>
              </a:xfrm>
              <a:prstGeom prst="roundRect">
                <a:avLst/>
              </a:prstGeom>
              <a:solidFill>
                <a:srgbClr val="9DE79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02" name="Rounded Rectangle 301"/>
              <p:cNvSpPr/>
              <p:nvPr/>
            </p:nvSpPr>
            <p:spPr bwMode="auto">
              <a:xfrm>
                <a:off x="17656625" y="20842519"/>
                <a:ext cx="3505200" cy="4953000"/>
              </a:xfrm>
              <a:prstGeom prst="roundRect">
                <a:avLst/>
              </a:prstGeom>
              <a:solidFill>
                <a:srgbClr val="FFA16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03" name="Rounded Rectangle 302"/>
              <p:cNvSpPr/>
              <p:nvPr/>
            </p:nvSpPr>
            <p:spPr bwMode="auto">
              <a:xfrm>
                <a:off x="9579427" y="21016791"/>
                <a:ext cx="3505200" cy="4953000"/>
              </a:xfrm>
              <a:prstGeom prst="roundRect">
                <a:avLst/>
              </a:prstGeom>
              <a:solidFill>
                <a:srgbClr val="9DE79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2784138" y="23986537"/>
                <a:ext cx="2938481" cy="167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Battery Health</a:t>
                </a:r>
              </a:p>
            </p:txBody>
          </p:sp>
          <p:pic>
            <p:nvPicPr>
              <p:cNvPr id="306" name="Picture 8" descr="Image result for activity monitor icon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5025" y="21133658"/>
                <a:ext cx="2988917" cy="2988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" name="TextBox 306"/>
              <p:cNvSpPr txBox="1"/>
              <p:nvPr/>
            </p:nvSpPr>
            <p:spPr>
              <a:xfrm>
                <a:off x="6706098" y="23986537"/>
                <a:ext cx="2301234" cy="167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Activity Monitor</a:t>
                </a:r>
              </a:p>
            </p:txBody>
          </p:sp>
          <p:pic>
            <p:nvPicPr>
              <p:cNvPr id="308" name="Picture 10" descr="Related image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3406" y="21203032"/>
                <a:ext cx="1929887" cy="2436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9" name="TextBox 308"/>
              <p:cNvSpPr txBox="1"/>
              <p:nvPr/>
            </p:nvSpPr>
            <p:spPr>
              <a:xfrm>
                <a:off x="9492843" y="23986537"/>
                <a:ext cx="3673953" cy="167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System Information</a:t>
                </a:r>
              </a:p>
            </p:txBody>
          </p:sp>
          <p:sp>
            <p:nvSpPr>
              <p:cNvPr id="310" name="Rounded Rectangle 309"/>
              <p:cNvSpPr/>
              <p:nvPr/>
            </p:nvSpPr>
            <p:spPr bwMode="auto">
              <a:xfrm>
                <a:off x="14194969" y="20842519"/>
                <a:ext cx="3505200" cy="4953000"/>
              </a:xfrm>
              <a:prstGeom prst="roundRect">
                <a:avLst/>
              </a:prstGeom>
              <a:solidFill>
                <a:srgbClr val="FFA16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pic>
            <p:nvPicPr>
              <p:cNvPr id="311" name="Picture 14" descr="Image result for keynote icon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40330" y="21270275"/>
                <a:ext cx="2781300" cy="27813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2" name="TextBox 311"/>
              <p:cNvSpPr txBox="1"/>
              <p:nvPr/>
            </p:nvSpPr>
            <p:spPr>
              <a:xfrm>
                <a:off x="14621834" y="24425878"/>
                <a:ext cx="3395733" cy="90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+mn-lt"/>
                  </a:rPr>
                  <a:t>Key Note</a:t>
                </a:r>
              </a:p>
            </p:txBody>
          </p:sp>
          <p:pic>
            <p:nvPicPr>
              <p:cNvPr id="313" name="Picture 16" descr="Image result for powerpoint icon"/>
              <p:cNvPicPr>
                <a:picLocks noChangeAspect="1" noChangeArrowheads="1"/>
              </p:cNvPicPr>
              <p:nvPr/>
            </p:nvPicPr>
            <p:blipFill>
              <a:blip r:embed="rId2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16744" y="21320641"/>
                <a:ext cx="2665896" cy="2665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4" name="TextBox 313"/>
              <p:cNvSpPr txBox="1"/>
              <p:nvPr/>
            </p:nvSpPr>
            <p:spPr>
              <a:xfrm>
                <a:off x="17840698" y="24425878"/>
                <a:ext cx="3211658" cy="90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+mn-lt"/>
                  </a:rPr>
                  <a:t>PowerPoint</a:t>
                </a:r>
              </a:p>
            </p:txBody>
          </p:sp>
          <p:sp>
            <p:nvSpPr>
              <p:cNvPr id="315" name="Rounded Rectangle 314"/>
              <p:cNvSpPr/>
              <p:nvPr/>
            </p:nvSpPr>
            <p:spPr bwMode="auto">
              <a:xfrm>
                <a:off x="17656625" y="8903755"/>
                <a:ext cx="3505200" cy="4953000"/>
              </a:xfrm>
              <a:prstGeom prst="roundRect">
                <a:avLst/>
              </a:prstGeom>
              <a:solidFill>
                <a:srgbClr val="D88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703763" eaLnBrk="1" hangingPunct="1"/>
                <a:endParaRPr lang="en-US">
                  <a:latin typeface="+mn-lt"/>
                </a:endParaRP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17656625" y="11988249"/>
                <a:ext cx="3472543" cy="167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Google Classroom</a:t>
                </a:r>
              </a:p>
            </p:txBody>
          </p:sp>
          <p:sp>
            <p:nvSpPr>
              <p:cNvPr id="320" name="Oval 319"/>
              <p:cNvSpPr/>
              <p:nvPr/>
            </p:nvSpPr>
            <p:spPr bwMode="auto">
              <a:xfrm>
                <a:off x="3809998" y="15502563"/>
                <a:ext cx="17351827" cy="3176354"/>
              </a:xfrm>
              <a:prstGeom prst="ellipse">
                <a:avLst/>
              </a:prstGeom>
              <a:solidFill>
                <a:srgbClr val="FFFF8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4523014" y="8165685"/>
                <a:ext cx="3516085" cy="90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+mn-lt"/>
                  </a:rPr>
                  <a:t>Research</a:t>
                </a:r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11926398" y="7840051"/>
                <a:ext cx="8608395" cy="90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+mn-lt"/>
                  </a:rPr>
                  <a:t>Planning &amp; Organization</a:t>
                </a: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4530038" y="26053786"/>
                <a:ext cx="7446343" cy="90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+mn-lt"/>
                  </a:rPr>
                  <a:t>Analysis &amp; Evaluation</a:t>
                </a: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15714521" y="25887700"/>
                <a:ext cx="4800600" cy="90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+mn-lt"/>
                  </a:rPr>
                  <a:t>Presentation</a:t>
                </a:r>
              </a:p>
            </p:txBody>
          </p:sp>
        </p:grpSp>
        <p:pic>
          <p:nvPicPr>
            <p:cNvPr id="1040" name="Picture 16" descr="Image result for google classroom icon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7550" y="11095267"/>
              <a:ext cx="1923264" cy="1923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" name="TextBox 347"/>
            <p:cNvSpPr txBox="1"/>
            <p:nvPr/>
          </p:nvSpPr>
          <p:spPr>
            <a:xfrm>
              <a:off x="15520535" y="13609936"/>
              <a:ext cx="1562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+mn-lt"/>
                </a:rPr>
                <a:t>Safari</a:t>
              </a:r>
            </a:p>
          </p:txBody>
        </p:sp>
        <p:pic>
          <p:nvPicPr>
            <p:cNvPr id="1044" name="Picture 20" descr="Image result for safari icon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8147" y="11274894"/>
              <a:ext cx="1935739" cy="193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18833576" y="15865366"/>
              <a:ext cx="62909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Challenge Based Learning</a:t>
              </a:r>
            </a:p>
          </p:txBody>
        </p:sp>
        <p:pic>
          <p:nvPicPr>
            <p:cNvPr id="351" name="Picture 35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5547" y="19312610"/>
              <a:ext cx="2220198" cy="1034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5549</TotalTime>
  <Words>161</Words>
  <Application>Microsoft Macintosh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Battery Capacity and Use Megan Stafford Holmes High School, Algebra II</vt:lpstr>
    </vt:vector>
  </TitlesOfParts>
  <Company>Graphicsland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Microsoft Office User</cp:lastModifiedBy>
  <cp:revision>95</cp:revision>
  <cp:lastPrinted>2018-07-24T15:42:47Z</cp:lastPrinted>
  <dcterms:created xsi:type="dcterms:W3CDTF">2004-07-26T21:45:23Z</dcterms:created>
  <dcterms:modified xsi:type="dcterms:W3CDTF">2018-07-24T15:43:02Z</dcterms:modified>
  <cp:category>science research poster</cp:category>
</cp:coreProperties>
</file>